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24EB-77A0-445D-B82C-A6E29F8B459B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7373F-CDFE-437C-87E1-1797F65DCE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7373F-CDFE-437C-87E1-1797F65DCE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E130B-4AB1-422F-9ED8-E00C9683253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CB22-F78E-44EB-84C6-3BDE359434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381000"/>
            <a:ext cx="79248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         				          </a:t>
            </a:r>
            <a:r>
              <a:rPr lang="en-US" sz="6600" b="1" dirty="0" smtClean="0"/>
              <a:t>Evolution</a:t>
            </a:r>
            <a:endParaRPr lang="en-US" sz="6600" dirty="0"/>
          </a:p>
        </p:txBody>
      </p:sp>
      <p:pic>
        <p:nvPicPr>
          <p:cNvPr id="6" name="Picture 5" descr="b2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371600"/>
            <a:ext cx="4495800" cy="50577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Actual remains</a:t>
            </a:r>
            <a:endParaRPr lang="en-US" sz="4900" dirty="0"/>
          </a:p>
        </p:txBody>
      </p:sp>
      <p:pic>
        <p:nvPicPr>
          <p:cNvPr id="4" name="Content Placeholder 3" descr="53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066800"/>
            <a:ext cx="8255000" cy="4953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Petrifaction</a:t>
            </a:r>
            <a:endParaRPr lang="en-US" sz="4900" dirty="0"/>
          </a:p>
        </p:txBody>
      </p:sp>
      <p:pic>
        <p:nvPicPr>
          <p:cNvPr id="4" name="Content Placeholder 3" descr="kivistis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143000"/>
            <a:ext cx="7010400" cy="5257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Natural moulds and casts</a:t>
            </a:r>
            <a:endParaRPr lang="en-US" dirty="0"/>
          </a:p>
        </p:txBody>
      </p:sp>
      <p:pic>
        <p:nvPicPr>
          <p:cNvPr id="4" name="Content Placeholder 3" descr="mold-fossil1-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066800"/>
            <a:ext cx="7543800" cy="56578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Evidences </a:t>
            </a:r>
            <a:r>
              <a:rPr lang="en-US" sz="4900" b="1" dirty="0" err="1" smtClean="0"/>
              <a:t>fromcomparative</a:t>
            </a:r>
            <a:r>
              <a:rPr lang="en-US" sz="4900" b="1" dirty="0" smtClean="0"/>
              <a:t> anatomy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Comparative study of the forelimbs of different vertebrates exhibits a fundamental plan of similarity in structure.</a:t>
            </a:r>
            <a:endParaRPr lang="en-US" dirty="0"/>
          </a:p>
        </p:txBody>
      </p:sp>
      <p:pic>
        <p:nvPicPr>
          <p:cNvPr id="4" name="Picture 3" descr="evidence-for-evolution-8-638.jpg"/>
          <p:cNvPicPr>
            <a:picLocks noChangeAspect="1"/>
          </p:cNvPicPr>
          <p:nvPr/>
        </p:nvPicPr>
        <p:blipFill>
          <a:blip r:embed="rId2"/>
          <a:srcRect l="17390" t="40084" r="13051" b="8142"/>
          <a:stretch>
            <a:fillRect/>
          </a:stretch>
        </p:blipFill>
        <p:spPr>
          <a:xfrm>
            <a:off x="1371600" y="3276600"/>
            <a:ext cx="6019800" cy="33640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Homologous structures</a:t>
            </a:r>
            <a:endParaRPr lang="en-US" sz="4900" dirty="0"/>
          </a:p>
        </p:txBody>
      </p:sp>
      <p:pic>
        <p:nvPicPr>
          <p:cNvPr id="4" name="Content Placeholder 3" descr="homologous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19200"/>
            <a:ext cx="7842504" cy="47244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Analogous structures</a:t>
            </a:r>
            <a:endParaRPr lang="en-US" sz="4900" dirty="0"/>
          </a:p>
        </p:txBody>
      </p:sp>
      <p:pic>
        <p:nvPicPr>
          <p:cNvPr id="4" name="Content Placeholder 3" descr="1200-417866-2040031-28337328.jpg"/>
          <p:cNvPicPr>
            <a:picLocks noGrp="1" noChangeAspect="1"/>
          </p:cNvPicPr>
          <p:nvPr>
            <p:ph idx="1"/>
          </p:nvPr>
        </p:nvPicPr>
        <p:blipFill>
          <a:blip r:embed="rId2"/>
          <a:srcRect l="3841" t="5051"/>
          <a:stretch>
            <a:fillRect/>
          </a:stretch>
        </p:blipFill>
        <p:spPr>
          <a:xfrm>
            <a:off x="533401" y="1371600"/>
            <a:ext cx="8153399" cy="51054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Vestigial organs</a:t>
            </a:r>
            <a:endParaRPr lang="en-US" sz="4900" dirty="0"/>
          </a:p>
        </p:txBody>
      </p:sp>
      <p:pic>
        <p:nvPicPr>
          <p:cNvPr id="4" name="Content Placeholder 3" descr="59e88dc9d7e70.jpg"/>
          <p:cNvPicPr>
            <a:picLocks noGrp="1" noChangeAspect="1"/>
          </p:cNvPicPr>
          <p:nvPr>
            <p:ph idx="1"/>
          </p:nvPr>
        </p:nvPicPr>
        <p:blipFill>
          <a:blip r:embed="rId2"/>
          <a:srcRect b="7401"/>
          <a:stretch>
            <a:fillRect/>
          </a:stretch>
        </p:blipFill>
        <p:spPr>
          <a:xfrm>
            <a:off x="1219200" y="1143000"/>
            <a:ext cx="6090560" cy="5715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Connecting link</a:t>
            </a:r>
            <a:endParaRPr lang="en-US" sz="4900" dirty="0"/>
          </a:p>
        </p:txBody>
      </p:sp>
      <p:pic>
        <p:nvPicPr>
          <p:cNvPr id="4" name="Content Placeholder 3" descr="archaeopteryx-matrix-reproduction_1_d7056c73f0f052d863468a51a8d149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295400"/>
            <a:ext cx="2990024" cy="4525963"/>
          </a:xfrm>
        </p:spPr>
      </p:pic>
      <p:pic>
        <p:nvPicPr>
          <p:cNvPr id="5" name="Picture 4" descr="31025841088_ce8df13b7d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295400"/>
            <a:ext cx="50292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Atavistic organs</a:t>
            </a:r>
            <a:endParaRPr lang="en-US" sz="4900" dirty="0"/>
          </a:p>
        </p:txBody>
      </p:sp>
      <p:pic>
        <p:nvPicPr>
          <p:cNvPr id="4" name="Content Placeholder 3" descr="1051033_253cb51c-78ca-4e20-8536-54668f1e406a_lg.png"/>
          <p:cNvPicPr>
            <a:picLocks noGrp="1" noChangeAspect="1"/>
          </p:cNvPicPr>
          <p:nvPr>
            <p:ph idx="1"/>
          </p:nvPr>
        </p:nvPicPr>
        <p:blipFill>
          <a:blip r:embed="rId2"/>
          <a:srcRect l="2007" t="5014" r="5206" b="18073"/>
          <a:stretch>
            <a:fillRect/>
          </a:stretch>
        </p:blipFill>
        <p:spPr>
          <a:xfrm>
            <a:off x="304800" y="1447800"/>
            <a:ext cx="8839200" cy="304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Embryological evidences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914400"/>
            <a:ext cx="7391400" cy="567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300" b="1" dirty="0" smtClean="0"/>
              <a:t>Origin </a:t>
            </a:r>
            <a:r>
              <a:rPr lang="en-US" sz="5300" b="1" dirty="0"/>
              <a:t>of life 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Theory </a:t>
            </a:r>
            <a:r>
              <a:rPr lang="en-US" sz="4000" b="1" dirty="0"/>
              <a:t>of special </a:t>
            </a:r>
            <a:r>
              <a:rPr lang="en-US" sz="4000" b="1" dirty="0" smtClean="0"/>
              <a:t>creation</a:t>
            </a:r>
            <a:endParaRPr lang="en-US" sz="4000" dirty="0"/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Theory </a:t>
            </a:r>
            <a:r>
              <a:rPr lang="en-US" sz="4000" b="1" dirty="0"/>
              <a:t>of spontaneous generation or </a:t>
            </a:r>
            <a:r>
              <a:rPr lang="en-US" sz="4000" b="1" dirty="0" err="1" smtClean="0"/>
              <a:t>Abiogenesis</a:t>
            </a:r>
            <a:r>
              <a:rPr lang="en-US" sz="4000" b="1" dirty="0" smtClean="0"/>
              <a:t> </a:t>
            </a:r>
            <a:endParaRPr lang="en-US" sz="4000" dirty="0"/>
          </a:p>
          <a:p>
            <a:pPr>
              <a:buFont typeface="Wingdings" pitchFamily="2" charset="2"/>
              <a:buChar char="Ø"/>
            </a:pPr>
            <a:r>
              <a:rPr lang="en-US" sz="4000" b="1" dirty="0"/>
              <a:t>Big bang theory </a:t>
            </a:r>
            <a:endParaRPr lang="en-US" sz="4000" dirty="0"/>
          </a:p>
          <a:p>
            <a:r>
              <a:rPr lang="en-US" sz="4000" b="1" dirty="0"/>
              <a:t>T</a:t>
            </a:r>
            <a:r>
              <a:rPr lang="en-US" sz="4000" b="1" dirty="0" smtClean="0"/>
              <a:t>heory </a:t>
            </a:r>
            <a:r>
              <a:rPr lang="en-US" sz="4000" b="1" dirty="0"/>
              <a:t>of </a:t>
            </a:r>
            <a:r>
              <a:rPr lang="en-US" sz="4000" b="1" dirty="0" smtClean="0"/>
              <a:t>biogenesis --</a:t>
            </a:r>
            <a:r>
              <a:rPr lang="en-US" sz="4000" dirty="0" smtClean="0"/>
              <a:t>by Henry Bastian</a:t>
            </a:r>
            <a:endParaRPr lang="en-US" sz="4000" b="1" dirty="0" smtClean="0"/>
          </a:p>
          <a:p>
            <a:pPr>
              <a:buFont typeface="Wingdings" pitchFamily="2" charset="2"/>
              <a:buChar char="Ø"/>
            </a:pPr>
            <a:r>
              <a:rPr lang="en-US" sz="4000" b="1" dirty="0" smtClean="0"/>
              <a:t>Theory </a:t>
            </a:r>
            <a:r>
              <a:rPr lang="en-US" sz="4000" b="1" dirty="0"/>
              <a:t>of chemical evolution </a:t>
            </a:r>
            <a:endParaRPr lang="en-US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Lamarck’s theory</a:t>
            </a:r>
            <a:endParaRPr lang="en-US" sz="4900" dirty="0"/>
          </a:p>
        </p:txBody>
      </p:sp>
      <p:pic>
        <p:nvPicPr>
          <p:cNvPr id="4" name="Content Placeholder 3" descr="download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143000"/>
            <a:ext cx="4876800" cy="4307624"/>
          </a:xfrm>
        </p:spPr>
      </p:pic>
      <p:sp>
        <p:nvSpPr>
          <p:cNvPr id="5" name="Rectangle 4"/>
          <p:cNvSpPr/>
          <p:nvPr/>
        </p:nvSpPr>
        <p:spPr>
          <a:xfrm>
            <a:off x="1447800" y="5486400"/>
            <a:ext cx="6172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3200" dirty="0" smtClean="0"/>
              <a:t>Theory of Acquired characters 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Darwin’s theory of Natural Selection</a:t>
            </a:r>
            <a:endParaRPr lang="en-US" sz="4900" b="1" dirty="0"/>
          </a:p>
        </p:txBody>
      </p:sp>
      <p:pic>
        <p:nvPicPr>
          <p:cNvPr id="4" name="Content Placeholder 3" descr="On+the+Origin+of+Species+by+Means+of+Natural+Selection+(1859).jpg"/>
          <p:cNvPicPr>
            <a:picLocks noGrp="1" noChangeAspect="1"/>
          </p:cNvPicPr>
          <p:nvPr>
            <p:ph idx="1"/>
          </p:nvPr>
        </p:nvPicPr>
        <p:blipFill>
          <a:blip r:embed="rId2"/>
          <a:srcRect b="2405"/>
          <a:stretch>
            <a:fillRect/>
          </a:stretch>
        </p:blipFill>
        <p:spPr>
          <a:xfrm>
            <a:off x="609600" y="1143000"/>
            <a:ext cx="7391400" cy="54102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tation+Theory+In+1901,+Hugo+DeVries,+suggested+that+inherited+mutations+caused+variations.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0"/>
            <a:ext cx="8737600" cy="65532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Modern synthetic theory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Sewell Wright, Fisher, Mayer, Huxley, </a:t>
            </a:r>
            <a:r>
              <a:rPr lang="en-US" b="1" dirty="0" err="1" smtClean="0"/>
              <a:t>Dobzhansky</a:t>
            </a:r>
            <a:r>
              <a:rPr lang="en-US" b="1" dirty="0" smtClean="0"/>
              <a:t>, Simpson and Haeckel </a:t>
            </a:r>
            <a:r>
              <a:rPr lang="en-US" dirty="0" smtClean="0"/>
              <a:t>explained Natural Selection in the light of Post-Darwinian discoveries. </a:t>
            </a:r>
          </a:p>
          <a:p>
            <a:r>
              <a:rPr lang="en-US" dirty="0" smtClean="0"/>
              <a:t>Gene mutations, chromosomal mutations, genetic </a:t>
            </a:r>
            <a:r>
              <a:rPr lang="en-US" dirty="0" err="1" smtClean="0"/>
              <a:t>recombinations</a:t>
            </a:r>
            <a:r>
              <a:rPr lang="en-US" dirty="0" smtClean="0"/>
              <a:t>, natural selection and reproductive isolation are the five basic factors involved in the process of organic evolution.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Natural Selection </a:t>
            </a:r>
            <a:br>
              <a:rPr lang="en-US" sz="4900" b="1" dirty="0" smtClean="0"/>
            </a:br>
            <a:r>
              <a:rPr lang="en-US" sz="4900" b="1" dirty="0" smtClean="0"/>
              <a:t>(Industrial </a:t>
            </a:r>
            <a:r>
              <a:rPr lang="en-US" sz="4900" b="1" dirty="0" err="1" smtClean="0"/>
              <a:t>melanism</a:t>
            </a:r>
            <a:r>
              <a:rPr lang="en-US" sz="4900" b="1" dirty="0" smtClean="0"/>
              <a:t>)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                         </a:t>
            </a:r>
            <a:r>
              <a:rPr lang="en-US" i="1" dirty="0" err="1" smtClean="0"/>
              <a:t>Biston</a:t>
            </a:r>
            <a:r>
              <a:rPr lang="en-US" i="1" dirty="0" smtClean="0"/>
              <a:t> </a:t>
            </a:r>
            <a:r>
              <a:rPr lang="en-US" i="1" dirty="0" err="1" smtClean="0"/>
              <a:t>betularia</a:t>
            </a:r>
            <a:r>
              <a:rPr lang="en-US" i="1" dirty="0" smtClean="0"/>
              <a:t> </a:t>
            </a:r>
            <a:endParaRPr lang="en-US" dirty="0"/>
          </a:p>
        </p:txBody>
      </p:sp>
      <p:pic>
        <p:nvPicPr>
          <p:cNvPr id="5" name="Picture 4" descr="eda78ffef1048f617b429193705b23f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676400"/>
            <a:ext cx="4519597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Adaptive Radiation 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1"/>
            <a:ext cx="8229600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evolutionary process which produces new species diverged from a single ancestral form becomes adapted to newly invaded habitats is called adaptive radiation </a:t>
            </a:r>
            <a:endParaRPr lang="en-US" dirty="0"/>
          </a:p>
        </p:txBody>
      </p:sp>
      <p:pic>
        <p:nvPicPr>
          <p:cNvPr id="7" name="Picture 6" descr="BIEN121112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20686"/>
            <a:ext cx="6858000" cy="463731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sz="4900" b="1" dirty="0" smtClean="0"/>
              <a:t>Darwin’s finches</a:t>
            </a:r>
            <a:endParaRPr lang="en-US" sz="49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25" t="6667"/>
          <a:stretch>
            <a:fillRect/>
          </a:stretch>
        </p:blipFill>
        <p:spPr bwMode="auto">
          <a:xfrm>
            <a:off x="152400" y="990600"/>
            <a:ext cx="878429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Mechanism of evolution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953000"/>
          </a:xfrm>
        </p:spPr>
        <p:txBody>
          <a:bodyPr/>
          <a:lstStyle/>
          <a:p>
            <a:r>
              <a:rPr lang="en-US" b="1" dirty="0" smtClean="0"/>
              <a:t>Microevolution</a:t>
            </a:r>
            <a:r>
              <a:rPr lang="en-US" dirty="0" smtClean="0"/>
              <a:t> (evolution on a small scale) refers to the changes in allele frequencies within a population. </a:t>
            </a:r>
          </a:p>
          <a:p>
            <a:r>
              <a:rPr lang="en-US" dirty="0" smtClean="0"/>
              <a:t>Allele frequencies in a population may change due to four fundamental forces of evolution such as natural selection, genetic drift, mutation and gene flow.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Natural selection</a:t>
            </a:r>
            <a:endParaRPr lang="en-US" b="1" dirty="0"/>
          </a:p>
        </p:txBody>
      </p:sp>
      <p:pic>
        <p:nvPicPr>
          <p:cNvPr id="4" name="Content Placeholder 3" descr="CS4K-Natural-Selection-Giraffes.png"/>
          <p:cNvPicPr>
            <a:picLocks noGrp="1" noChangeAspect="1"/>
          </p:cNvPicPr>
          <p:nvPr>
            <p:ph idx="1"/>
          </p:nvPr>
        </p:nvPicPr>
        <p:blipFill>
          <a:blip r:embed="rId2"/>
          <a:srcRect l="3039" r="3518"/>
          <a:stretch>
            <a:fillRect/>
          </a:stretch>
        </p:blipFill>
        <p:spPr>
          <a:xfrm>
            <a:off x="381000" y="1447800"/>
            <a:ext cx="8534400" cy="4024351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Stabilizing selection</a:t>
            </a:r>
            <a:endParaRPr lang="en-US" dirty="0"/>
          </a:p>
        </p:txBody>
      </p:sp>
      <p:pic>
        <p:nvPicPr>
          <p:cNvPr id="4" name="Content Placeholder 3" descr="stabilizing-selection-1-728.jpg"/>
          <p:cNvPicPr>
            <a:picLocks noGrp="1" noChangeAspect="1"/>
          </p:cNvPicPr>
          <p:nvPr>
            <p:ph idx="1"/>
          </p:nvPr>
        </p:nvPicPr>
        <p:blipFill>
          <a:blip r:embed="rId2"/>
          <a:srcRect l="5805" t="18520" r="9593" b="12452"/>
          <a:stretch>
            <a:fillRect/>
          </a:stretch>
        </p:blipFill>
        <p:spPr>
          <a:xfrm>
            <a:off x="838200" y="1295400"/>
            <a:ext cx="7844883" cy="48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Geological time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The duration of the earth’s history has been divided into eras that include the </a:t>
            </a:r>
            <a:r>
              <a:rPr lang="en-US" b="1" dirty="0"/>
              <a:t>Paleozoic, Mesozoic, and Cenozoic</a:t>
            </a:r>
            <a:r>
              <a:rPr lang="en-US" b="1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Recent eras are further divided into </a:t>
            </a:r>
            <a:r>
              <a:rPr lang="en-US" b="1" dirty="0"/>
              <a:t>periods, </a:t>
            </a:r>
            <a:r>
              <a:rPr lang="en-US" dirty="0"/>
              <a:t>which are split into </a:t>
            </a:r>
            <a:r>
              <a:rPr lang="en-US" b="1" dirty="0"/>
              <a:t>epochs.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Directional selection</a:t>
            </a:r>
            <a:endParaRPr lang="en-US" b="1" dirty="0"/>
          </a:p>
        </p:txBody>
      </p:sp>
      <p:pic>
        <p:nvPicPr>
          <p:cNvPr id="8" name="Content Placeholder 7" descr="NEW.jpg"/>
          <p:cNvPicPr>
            <a:picLocks noGrp="1" noChangeAspect="1"/>
          </p:cNvPicPr>
          <p:nvPr>
            <p:ph idx="1"/>
          </p:nvPr>
        </p:nvPicPr>
        <p:blipFill>
          <a:blip r:embed="rId2"/>
          <a:srcRect t="20203"/>
          <a:stretch>
            <a:fillRect/>
          </a:stretch>
        </p:blipFill>
        <p:spPr>
          <a:xfrm>
            <a:off x="228600" y="1219200"/>
            <a:ext cx="8530693" cy="51054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Disruptive </a:t>
            </a:r>
            <a:r>
              <a:rPr lang="en-US" b="1" dirty="0" smtClean="0"/>
              <a:t>selection</a:t>
            </a:r>
            <a:endParaRPr lang="en-US" b="1" dirty="0"/>
          </a:p>
        </p:txBody>
      </p:sp>
      <p:pic>
        <p:nvPicPr>
          <p:cNvPr id="4" name="Content Placeholder 3" descr="types-of-selection-7-728.jpg"/>
          <p:cNvPicPr>
            <a:picLocks noGrp="1" noChangeAspect="1"/>
          </p:cNvPicPr>
          <p:nvPr>
            <p:ph idx="1"/>
          </p:nvPr>
        </p:nvPicPr>
        <p:blipFill>
          <a:blip r:embed="rId2"/>
          <a:srcRect t="16836" r="9593"/>
          <a:stretch>
            <a:fillRect/>
          </a:stretch>
        </p:blipFill>
        <p:spPr>
          <a:xfrm>
            <a:off x="609600" y="1066800"/>
            <a:ext cx="7952310" cy="54864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/>
          <a:lstStyle/>
          <a:p>
            <a:r>
              <a:rPr lang="en-US" b="1" dirty="0" smtClean="0"/>
              <a:t>G</a:t>
            </a:r>
            <a:r>
              <a:rPr lang="en-US" b="1" dirty="0" smtClean="0"/>
              <a:t>ene flow</a:t>
            </a:r>
            <a:endParaRPr lang="en-US" b="1" dirty="0"/>
          </a:p>
        </p:txBody>
      </p:sp>
      <p:pic>
        <p:nvPicPr>
          <p:cNvPr id="4" name="Content Placeholder 3" descr="1200-610648-gene-flow-definition.jpg"/>
          <p:cNvPicPr>
            <a:picLocks noGrp="1" noChangeAspect="1"/>
          </p:cNvPicPr>
          <p:nvPr>
            <p:ph idx="1"/>
          </p:nvPr>
        </p:nvPicPr>
        <p:blipFill>
          <a:blip r:embed="rId2"/>
          <a:srcRect b="2350"/>
          <a:stretch>
            <a:fillRect/>
          </a:stretch>
        </p:blipFill>
        <p:spPr>
          <a:xfrm>
            <a:off x="838200" y="1371600"/>
            <a:ext cx="7241541" cy="44196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Genetic drift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43000"/>
            <a:ext cx="779347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Mutation</a:t>
            </a:r>
            <a:endParaRPr lang="en-US" b="1" dirty="0"/>
          </a:p>
        </p:txBody>
      </p:sp>
      <p:pic>
        <p:nvPicPr>
          <p:cNvPr id="4" name="Content Placeholder 3" descr="genemutations-ai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663" y="1600200"/>
            <a:ext cx="7810674" cy="4525963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Hardy–Weinberg principle</a:t>
            </a:r>
            <a:endParaRPr lang="en-US" b="1" dirty="0"/>
          </a:p>
        </p:txBody>
      </p:sp>
      <p:pic>
        <p:nvPicPr>
          <p:cNvPr id="6" name="Content Placeholder 5" descr="Hardy.jpg"/>
          <p:cNvPicPr>
            <a:picLocks noGrp="1" noChangeAspect="1"/>
          </p:cNvPicPr>
          <p:nvPr>
            <p:ph idx="1"/>
          </p:nvPr>
        </p:nvPicPr>
        <p:blipFill>
          <a:blip r:embed="rId2"/>
          <a:srcRect l="3280" t="8816"/>
          <a:stretch>
            <a:fillRect/>
          </a:stretch>
        </p:blipFill>
        <p:spPr>
          <a:xfrm>
            <a:off x="990600" y="1143000"/>
            <a:ext cx="7543800" cy="5334000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rdy-Weinberg-Equilibriu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90600"/>
            <a:ext cx="9169121" cy="556260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Human evolution</a:t>
            </a:r>
            <a:endParaRPr lang="en-US" b="1" dirty="0"/>
          </a:p>
        </p:txBody>
      </p:sp>
      <p:pic>
        <p:nvPicPr>
          <p:cNvPr id="4" name="Content Placeholder 3" descr="fdaa8dbac4a71ffe210dccdb66ec3b5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219200"/>
            <a:ext cx="8097548" cy="4953000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rAdmin\Desktop\PPT IMAGES\download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6985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sz="49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22000"/>
          <a:stretch>
            <a:fillRect/>
          </a:stretch>
        </p:blipFill>
        <p:spPr bwMode="auto">
          <a:xfrm>
            <a:off x="990600" y="0"/>
            <a:ext cx="7391400" cy="68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Biological evolution</a:t>
            </a:r>
            <a:br>
              <a:rPr lang="en-US" b="1" dirty="0" smtClean="0"/>
            </a:br>
            <a:r>
              <a:rPr lang="en-US" b="1" dirty="0" smtClean="0"/>
              <a:t>Formation of </a:t>
            </a:r>
            <a:r>
              <a:rPr lang="en-US" b="1" dirty="0" err="1" smtClean="0"/>
              <a:t>protobionts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772400" cy="4191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·+Protobionts_+collections+of+abiotically+produced+molecules+able+to+maintain+an+internal+environment+different+from+their+surroundings+and+exhibiting+some+life+properties+such+as+metabolism+and+excitabil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85900"/>
            <a:ext cx="71628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err="1" smtClean="0"/>
              <a:t>Liposomes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5" descr="slide_8.jpg"/>
          <p:cNvPicPr>
            <a:picLocks noGrp="1" noChangeAspect="1"/>
          </p:cNvPicPr>
          <p:nvPr>
            <p:ph idx="1"/>
          </p:nvPr>
        </p:nvPicPr>
        <p:blipFill>
          <a:blip r:embed="rId2"/>
          <a:srcRect t="13469"/>
          <a:stretch>
            <a:fillRect/>
          </a:stretch>
        </p:blipFill>
        <p:spPr>
          <a:xfrm>
            <a:off x="533400" y="1143000"/>
            <a:ext cx="7984186" cy="5181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Biological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105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900" b="1" dirty="0" smtClean="0"/>
              <a:t>Origin of proto viruses</a:t>
            </a:r>
          </a:p>
          <a:p>
            <a:r>
              <a:rPr lang="en-US" sz="3900" b="1" dirty="0" smtClean="0"/>
              <a:t>Origin of </a:t>
            </a:r>
            <a:r>
              <a:rPr lang="en-US" sz="3900" b="1" dirty="0" err="1" smtClean="0"/>
              <a:t>Monera</a:t>
            </a:r>
            <a:r>
              <a:rPr lang="en-US" sz="3900" b="1" dirty="0" smtClean="0"/>
              <a:t> </a:t>
            </a:r>
          </a:p>
          <a:p>
            <a:r>
              <a:rPr lang="en-US" sz="3900" b="1" dirty="0" smtClean="0"/>
              <a:t>Origin of </a:t>
            </a:r>
            <a:r>
              <a:rPr lang="en-US" sz="3900" b="1" dirty="0" err="1" smtClean="0"/>
              <a:t>Protista</a:t>
            </a:r>
            <a:r>
              <a:rPr lang="en-US" sz="3900" b="1" dirty="0" smtClean="0"/>
              <a:t> </a:t>
            </a:r>
          </a:p>
          <a:p>
            <a:r>
              <a:rPr lang="en-US" sz="3900" b="1" dirty="0" smtClean="0"/>
              <a:t>Origin different methods for food procurement</a:t>
            </a:r>
          </a:p>
          <a:p>
            <a:r>
              <a:rPr lang="en-US" sz="3900" b="1" dirty="0" smtClean="0"/>
              <a:t>Origin of oxygen </a:t>
            </a:r>
          </a:p>
          <a:p>
            <a:endParaRPr lang="en-US" sz="3900" b="1" dirty="0" smtClean="0"/>
          </a:p>
          <a:p>
            <a:pPr>
              <a:buNone/>
            </a:pPr>
            <a:r>
              <a:rPr lang="en-US" dirty="0" smtClean="0"/>
              <a:t>                      CH</a:t>
            </a:r>
            <a:r>
              <a:rPr lang="en-US" sz="1900" dirty="0" smtClean="0"/>
              <a:t>4</a:t>
            </a:r>
            <a:r>
              <a:rPr lang="en-US" dirty="0" smtClean="0"/>
              <a:t>+2O</a:t>
            </a:r>
            <a:r>
              <a:rPr lang="en-US" sz="1900" dirty="0" smtClean="0"/>
              <a:t>2</a:t>
            </a:r>
            <a:r>
              <a:rPr lang="en-US" dirty="0" smtClean="0"/>
              <a:t> → CO</a:t>
            </a:r>
            <a:r>
              <a:rPr lang="en-US" sz="1900" dirty="0" smtClean="0"/>
              <a:t>2</a:t>
            </a:r>
            <a:r>
              <a:rPr lang="en-US" dirty="0" smtClean="0"/>
              <a:t> +2H</a:t>
            </a:r>
            <a:r>
              <a:rPr lang="en-US" sz="22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                      4NH</a:t>
            </a:r>
            <a:r>
              <a:rPr lang="en-US" sz="2200" dirty="0" smtClean="0"/>
              <a:t>3</a:t>
            </a:r>
            <a:r>
              <a:rPr lang="en-US" dirty="0" smtClean="0"/>
              <a:t>+3O</a:t>
            </a:r>
            <a:r>
              <a:rPr lang="en-US" sz="2200" dirty="0" smtClean="0"/>
              <a:t>2</a:t>
            </a:r>
            <a:r>
              <a:rPr lang="en-US" dirty="0" smtClean="0"/>
              <a:t> → 2N</a:t>
            </a:r>
            <a:r>
              <a:rPr lang="en-US" sz="1900" dirty="0" smtClean="0"/>
              <a:t>2</a:t>
            </a:r>
            <a:r>
              <a:rPr lang="en-US" dirty="0" smtClean="0"/>
              <a:t>+6H</a:t>
            </a:r>
            <a:r>
              <a:rPr lang="en-US" sz="22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5715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Urey and Miller experiment</a:t>
            </a:r>
            <a:endParaRPr lang="en-US" dirty="0"/>
          </a:p>
        </p:txBody>
      </p:sp>
      <p:pic>
        <p:nvPicPr>
          <p:cNvPr id="4" name="Content Placeholder 3" descr="beginnings_w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609600"/>
            <a:ext cx="6960676" cy="62484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Paleontological evidences</a:t>
            </a:r>
            <a:endParaRPr lang="en-US" sz="4900" dirty="0"/>
          </a:p>
        </p:txBody>
      </p:sp>
      <p:pic>
        <p:nvPicPr>
          <p:cNvPr id="4" name="Content Placeholder 3" descr="A00075-Faceboo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371600"/>
            <a:ext cx="8136000" cy="4572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260</Words>
  <Application>Microsoft Office PowerPoint</Application>
  <PresentationFormat>On-screen Show (4:3)</PresentationFormat>
  <Paragraphs>63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                         Evolution</vt:lpstr>
      <vt:lpstr>Origin of life </vt:lpstr>
      <vt:lpstr>Geological time scale</vt:lpstr>
      <vt:lpstr> </vt:lpstr>
      <vt:lpstr> Biological evolution Formation of protobionts </vt:lpstr>
      <vt:lpstr> Liposomes </vt:lpstr>
      <vt:lpstr>Biological evolution</vt:lpstr>
      <vt:lpstr> Urey and Miller experiment</vt:lpstr>
      <vt:lpstr> Paleontological evidences</vt:lpstr>
      <vt:lpstr> Actual remains</vt:lpstr>
      <vt:lpstr> Petrifaction</vt:lpstr>
      <vt:lpstr> Natural moulds and casts</vt:lpstr>
      <vt:lpstr> Evidences fromcomparative anatomy</vt:lpstr>
      <vt:lpstr> Homologous structures</vt:lpstr>
      <vt:lpstr> Analogous structures</vt:lpstr>
      <vt:lpstr> Vestigial organs</vt:lpstr>
      <vt:lpstr> Connecting link</vt:lpstr>
      <vt:lpstr> Atavistic organs</vt:lpstr>
      <vt:lpstr> Embryological evidences</vt:lpstr>
      <vt:lpstr> Lamarck’s theory</vt:lpstr>
      <vt:lpstr> Darwin’s theory of Natural Selection</vt:lpstr>
      <vt:lpstr>Slide 22</vt:lpstr>
      <vt:lpstr> Modern synthetic theory </vt:lpstr>
      <vt:lpstr> Natural Selection  (Industrial melanism) </vt:lpstr>
      <vt:lpstr> Adaptive Radiation </vt:lpstr>
      <vt:lpstr>         Darwin’s finches</vt:lpstr>
      <vt:lpstr> Mechanism of evolution</vt:lpstr>
      <vt:lpstr>Natural selection</vt:lpstr>
      <vt:lpstr>Stabilizing selection</vt:lpstr>
      <vt:lpstr>Directional selection</vt:lpstr>
      <vt:lpstr>Disruptive selection</vt:lpstr>
      <vt:lpstr>Gene flow</vt:lpstr>
      <vt:lpstr>Genetic drift</vt:lpstr>
      <vt:lpstr>Mutation</vt:lpstr>
      <vt:lpstr>Hardy–Weinberg principle</vt:lpstr>
      <vt:lpstr>Slide 36</vt:lpstr>
      <vt:lpstr>Human evolution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</dc:title>
  <dc:creator>MrAdmin</dc:creator>
  <cp:lastModifiedBy>MrAdmin</cp:lastModifiedBy>
  <cp:revision>33</cp:revision>
  <dcterms:created xsi:type="dcterms:W3CDTF">2019-06-07T17:08:39Z</dcterms:created>
  <dcterms:modified xsi:type="dcterms:W3CDTF">2019-06-10T05:18:56Z</dcterms:modified>
</cp:coreProperties>
</file>